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9" r:id="rId9"/>
    <p:sldId id="281" r:id="rId10"/>
    <p:sldId id="280" r:id="rId11"/>
    <p:sldId id="283" r:id="rId12"/>
    <p:sldId id="289" r:id="rId13"/>
    <p:sldId id="282" r:id="rId14"/>
    <p:sldId id="265" r:id="rId15"/>
    <p:sldId id="287" r:id="rId16"/>
    <p:sldId id="285" r:id="rId17"/>
    <p:sldId id="286" r:id="rId18"/>
    <p:sldId id="288" r:id="rId19"/>
    <p:sldId id="290" r:id="rId20"/>
    <p:sldId id="291" r:id="rId21"/>
    <p:sldId id="284" r:id="rId2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354926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533063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5153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32265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85086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04309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10893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60273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248235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7068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22231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  <a:alpha val="4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1837A-65E7-4CDB-A205-F507E7BCEC21}" type="datetimeFigureOut">
              <a:rPr lang="bg-BG" smtClean="0"/>
              <a:t>3.3.2025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F9DB12-731B-4DEA-A406-218F4B9CC3E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0267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457200"/>
            <a:ext cx="9144000" cy="927463"/>
          </a:xfrm>
        </p:spPr>
        <p:txBody>
          <a:bodyPr>
            <a:normAutofit/>
          </a:bodyPr>
          <a:lstStyle/>
          <a:p>
            <a:endParaRPr lang="bg-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Правоъгълник 4"/>
          <p:cNvSpPr/>
          <p:nvPr/>
        </p:nvSpPr>
        <p:spPr>
          <a:xfrm>
            <a:off x="3409406" y="5313203"/>
            <a:ext cx="5512525" cy="481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g-BG" sz="2400" b="1" dirty="0">
                <a:latin typeface="Monotype Corsiva" panose="03010101010201010101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ОбУ „Св. Св. Кирил и Методий“ с. Ръжена</a:t>
            </a:r>
            <a:endParaRPr lang="bg-BG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8" name="Правоъгълник 7"/>
          <p:cNvSpPr/>
          <p:nvPr/>
        </p:nvSpPr>
        <p:spPr>
          <a:xfrm>
            <a:off x="291402" y="5405601"/>
            <a:ext cx="11324493" cy="111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2800" dirty="0" smtClean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Обединено училище </a:t>
            </a:r>
            <a:r>
              <a:rPr lang="bg-BG" sz="2800" dirty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„Св. </a:t>
            </a:r>
            <a:r>
              <a:rPr lang="bg-BG" sz="2800" dirty="0" smtClean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св</a:t>
            </a:r>
            <a:r>
              <a:rPr lang="bg-BG" sz="2800" dirty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. Кирил и Методий</a:t>
            </a:r>
            <a:r>
              <a:rPr lang="bg-BG" sz="2800" dirty="0" smtClean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“,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2800" dirty="0" smtClean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с</a:t>
            </a:r>
            <a:r>
              <a:rPr lang="bg-BG" sz="2800" dirty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bg-BG" sz="2800" dirty="0" smtClean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Ръжена, общ. Казанлък, обл. Стара Загора</a:t>
            </a:r>
            <a:endParaRPr lang="bg-BG" sz="2800" dirty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894303" y="643095"/>
            <a:ext cx="109225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latin typeface="Comic Sans MS" panose="030F0702030302020204" pitchFamily="66" charset="0"/>
              </a:rPr>
              <a:t>ПРЕДСТАВЯНЕ НА ПРОФЕСИЯТА, КОЯТО СЕ ИЗУЧАВА В УЧИЛИЩЕТО</a:t>
            </a:r>
            <a:endParaRPr lang="bg-BG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53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 поле 3"/>
          <p:cNvSpPr txBox="1"/>
          <p:nvPr/>
        </p:nvSpPr>
        <p:spPr>
          <a:xfrm>
            <a:off x="492369" y="602901"/>
            <a:ext cx="114953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lvl="0" algn="just">
              <a:lnSpc>
                <a:spcPct val="150000"/>
              </a:lnSpc>
            </a:pP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ru-RU" sz="2800" dirty="0">
              <a:solidFill>
                <a:prstClr val="black"/>
              </a:solidFill>
              <a:latin typeface="Comic Sans MS" panose="030F0702030302020204" pitchFamily="66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411983" y="602901"/>
            <a:ext cx="4170065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smtClean="0">
                <a:latin typeface="Comic Sans MS" panose="030F0702030302020204" pitchFamily="66" charset="0"/>
              </a:rPr>
              <a:t>Обединено </a:t>
            </a:r>
            <a:r>
              <a:rPr lang="ru-RU" sz="2000" dirty="0">
                <a:latin typeface="Comic Sans MS" panose="030F0702030302020204" pitchFamily="66" charset="0"/>
              </a:rPr>
              <a:t>училище „Св</a:t>
            </a:r>
            <a:r>
              <a:rPr lang="ru-RU" sz="2000" dirty="0" smtClean="0">
                <a:latin typeface="Comic Sans MS" panose="030F0702030302020204" pitchFamily="66" charset="0"/>
              </a:rPr>
              <a:t>. св. Кирил </a:t>
            </a:r>
            <a:r>
              <a:rPr lang="ru-RU" sz="2000" dirty="0">
                <a:latin typeface="Comic Sans MS" panose="030F0702030302020204" pitchFamily="66" charset="0"/>
              </a:rPr>
              <a:t>и Методий“,  с. Ръжена, общ. Казанлък, обл. Стара Загора </a:t>
            </a:r>
            <a:r>
              <a:rPr lang="ru-RU" sz="2000" dirty="0" err="1" smtClean="0">
                <a:latin typeface="Comic Sans MS" panose="030F0702030302020204" pitchFamily="66" charset="0"/>
              </a:rPr>
              <a:t>обучава</a:t>
            </a:r>
            <a:r>
              <a:rPr lang="ru-RU" sz="2000" dirty="0" smtClean="0">
                <a:latin typeface="Comic Sans MS" panose="030F0702030302020204" pitchFamily="66" charset="0"/>
              </a:rPr>
              <a:t> </a:t>
            </a:r>
            <a:r>
              <a:rPr lang="ru-RU" sz="2000" dirty="0">
                <a:latin typeface="Comic Sans MS" panose="030F0702030302020204" pitchFamily="66" charset="0"/>
              </a:rPr>
              <a:t>ученици от I до X клас. 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Comic Sans MS" panose="030F0702030302020204" pitchFamily="66" charset="0"/>
              </a:rPr>
              <a:t> </a:t>
            </a:r>
            <a:r>
              <a:rPr lang="ru-RU" sz="2000" dirty="0" smtClean="0">
                <a:latin typeface="Comic Sans MS" panose="030F0702030302020204" pitchFamily="66" charset="0"/>
              </a:rPr>
              <a:t>Училището </a:t>
            </a:r>
            <a:r>
              <a:rPr lang="ru-RU" sz="2000" dirty="0">
                <a:latin typeface="Comic Sans MS" panose="030F0702030302020204" pitchFamily="66" charset="0"/>
              </a:rPr>
              <a:t>разполага с просторни и модерно оборудвани кабинети, актова зала за тържества, голям физкултурен салон, спортна площадка, библиотека, както и съвременно обзаведена кухня и учебен ресторант с бар плот. </a:t>
            </a: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851" y="331596"/>
            <a:ext cx="5566859" cy="640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856397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508070" y="950124"/>
            <a:ext cx="9235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Учениците </a:t>
            </a:r>
            <a:r>
              <a:rPr lang="ru-RU" sz="2800" b="1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от гимназиален етап придобиват първа степен</a:t>
            </a:r>
            <a:r>
              <a:rPr lang="bg-BG" sz="2800" b="1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на </a:t>
            </a:r>
            <a:r>
              <a:rPr lang="ru-RU" sz="2800" b="1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професионална </a:t>
            </a:r>
            <a:r>
              <a:rPr lang="ru-RU" sz="2800" b="1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квалификация</a:t>
            </a:r>
            <a:r>
              <a:rPr lang="bg-BG" sz="2800" b="1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.</a:t>
            </a:r>
          </a:p>
          <a:p>
            <a:pPr lvl="0" algn="ctr"/>
            <a:endParaRPr lang="bg-BG" sz="2800" b="1" dirty="0">
              <a:solidFill>
                <a:prstClr val="black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lvl="0" algn="ctr"/>
            <a:endParaRPr lang="bg-BG" sz="2800" dirty="0">
              <a:solidFill>
                <a:prstClr val="black"/>
              </a:solidFill>
              <a:latin typeface="Comic Sans MS" panose="030F0702030302020204" pitchFamily="66" charset="0"/>
              <a:cs typeface="Times New Roman" pitchFamily="18" charset="0"/>
            </a:endParaRPr>
          </a:p>
          <a:p>
            <a:pPr lvl="0" algn="just"/>
            <a:endParaRPr lang="bg-BG" sz="2800" dirty="0">
              <a:solidFill>
                <a:prstClr val="black"/>
              </a:solidFill>
              <a:latin typeface="Comic Sans MS" panose="030F0702030302020204" pitchFamily="66" charset="0"/>
              <a:cs typeface="Times New Roman" pitchFamily="18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217859" y="3499375"/>
            <a:ext cx="1168943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Специалност</a:t>
            </a:r>
            <a:r>
              <a:rPr lang="ru-RU" sz="2800" b="1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: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„Работник в обслужване на заведенията за хранене</a:t>
            </a:r>
            <a:r>
              <a:rPr lang="en-US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и</a:t>
            </a:r>
            <a:r>
              <a:rPr lang="en-US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развлечения“;</a:t>
            </a:r>
          </a:p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b="1" dirty="0" err="1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Професия</a:t>
            </a:r>
            <a:r>
              <a:rPr lang="ru-RU" sz="2800" b="1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: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„Работник в заведенията за хранене и развлечения“;</a:t>
            </a:r>
          </a:p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2800" b="1" dirty="0" err="1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Професионално</a:t>
            </a:r>
            <a:r>
              <a:rPr lang="ru-RU" sz="2800" b="1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направление: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„Хотелиерство, ресторантьорство и кетъринг“</a:t>
            </a:r>
            <a:r>
              <a:rPr lang="en-US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.</a:t>
            </a:r>
            <a:endParaRPr lang="bg-BG" sz="2800" dirty="0">
              <a:solidFill>
                <a:prstClr val="black"/>
              </a:solidFill>
              <a:latin typeface="Comic Sans MS" panose="030F0702030302020204" pitchFamily="66" charset="0"/>
              <a:ea typeface="Cambria Math" panose="02040503050406030204" pitchFamily="18" charset="0"/>
              <a:cs typeface="Times New Roman" pitchFamily="18" charset="0"/>
            </a:endParaRPr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1401"/>
            <a:ext cx="2743200" cy="27432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181138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3479075" y="718822"/>
            <a:ext cx="859486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Входящо образователно равнище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– завършено основно образование;</a:t>
            </a:r>
          </a:p>
          <a:p>
            <a:r>
              <a:rPr lang="ru-RU" sz="2800" b="1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Срок на обучение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– 3 години;</a:t>
            </a:r>
          </a:p>
          <a:p>
            <a:r>
              <a:rPr lang="ru-RU" sz="2800" b="1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Форма на обучение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– дневна;</a:t>
            </a:r>
          </a:p>
          <a:p>
            <a:r>
              <a:rPr lang="ru-RU" sz="2800" b="1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Изходящо образователно равнище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 – завършен Х </a:t>
            </a:r>
            <a:r>
              <a:rPr lang="ru-RU" sz="2800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клас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prstClr val="black"/>
              </a:solidFill>
              <a:latin typeface="Comic Sans MS" panose="030F0702030302020204" pitchFamily="66" charset="0"/>
              <a:ea typeface="Cambria Math" panose="02040503050406030204" pitchFamily="18" charset="0"/>
              <a:cs typeface="Times New Roman" pitchFamily="18" charset="0"/>
            </a:endParaRPr>
          </a:p>
          <a:p>
            <a:endParaRPr lang="ru-RU" sz="2400" dirty="0">
              <a:solidFill>
                <a:prstClr val="black"/>
              </a:solidFill>
              <a:latin typeface="Cambria Math" panose="02040503050406030204" pitchFamily="18" charset="0"/>
              <a:ea typeface="Cambria Math" panose="02040503050406030204" pitchFamily="18" charset="0"/>
              <a:cs typeface="Times New Roman" pitchFamily="18" charset="0"/>
            </a:endParaRPr>
          </a:p>
          <a:p>
            <a:endParaRPr lang="ru-RU" sz="2800" b="1" dirty="0" smtClean="0">
              <a:solidFill>
                <a:prstClr val="black"/>
              </a:solidFill>
              <a:latin typeface="Monotype Corsiva" panose="03010101010201010101" pitchFamily="66" charset="0"/>
              <a:cs typeface="Times New Roman" pitchFamily="18" charset="0"/>
            </a:endParaRPr>
          </a:p>
        </p:txBody>
      </p:sp>
      <p:sp>
        <p:nvSpPr>
          <p:cNvPr id="4" name="Правоъгълник 3"/>
          <p:cNvSpPr/>
          <p:nvPr/>
        </p:nvSpPr>
        <p:spPr>
          <a:xfrm>
            <a:off x="396241" y="3278777"/>
            <a:ext cx="1160149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Балообразуване:</a:t>
            </a:r>
          </a:p>
          <a:p>
            <a:pPr lvl="0"/>
            <a:endParaRPr lang="ru-RU" sz="2400" b="1" dirty="0">
              <a:solidFill>
                <a:prstClr val="black"/>
              </a:solidFill>
              <a:latin typeface="Comic Sans MS" panose="030F0702030302020204" pitchFamily="66" charset="0"/>
              <a:ea typeface="Cambria Math" panose="02040503050406030204" pitchFamily="18" charset="0"/>
              <a:cs typeface="Times New Roman" pitchFamily="18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Оценките от Национално външно оценяване по б</a:t>
            </a:r>
            <a:r>
              <a:rPr lang="ru-RU" sz="2800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ългарски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език и литература и </a:t>
            </a:r>
            <a:r>
              <a:rPr lang="ru-RU" sz="2800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математика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;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Оценките от </a:t>
            </a:r>
            <a:r>
              <a:rPr lang="ru-RU" sz="2800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свидетелството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за завършено основно образование по б</a:t>
            </a:r>
            <a:r>
              <a:rPr lang="ru-RU" sz="2800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ългарски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език и литература и </a:t>
            </a:r>
            <a:r>
              <a:rPr lang="ru-RU" sz="2800" dirty="0" smtClean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биология </a:t>
            </a:r>
            <a:r>
              <a:rPr lang="ru-RU" sz="280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и здравно образование.</a:t>
            </a: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0692"/>
            <a:ext cx="3315163" cy="1848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30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547257" y="633607"/>
            <a:ext cx="9270273" cy="1146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3200" b="1" dirty="0">
                <a:effectLst>
                  <a:reflection blurRad="6350" stA="53000" endA="300" endPos="35500" dir="5400000" sy="-90000" algn="bl"/>
                </a:effectLst>
                <a:latin typeface="Comic Sans MS" panose="030F0702030302020204" pitchFamily="66" charset="0"/>
                <a:ea typeface="Cambria Math" panose="02040503050406030204" pitchFamily="18" charset="0"/>
                <a:cs typeface="+mj-cs"/>
              </a:rPr>
              <a:t>Какви </a:t>
            </a:r>
            <a:r>
              <a:rPr lang="bg-BG" sz="3200" b="1" dirty="0" smtClean="0">
                <a:effectLst>
                  <a:reflection blurRad="6350" stA="53000" endA="300" endPos="35500" dir="5400000" sy="-90000" algn="bl"/>
                </a:effectLst>
                <a:latin typeface="Comic Sans MS" panose="030F0702030302020204" pitchFamily="66" charset="0"/>
                <a:ea typeface="Cambria Math" panose="02040503050406030204" pitchFamily="18" charset="0"/>
                <a:cs typeface="+mj-cs"/>
              </a:rPr>
              <a:t>предмети по професионална подготовка </a:t>
            </a:r>
            <a:r>
              <a:rPr lang="bg-BG" sz="3200" b="1" dirty="0">
                <a:effectLst>
                  <a:reflection blurRad="6350" stA="53000" endA="300" endPos="35500" dir="5400000" sy="-90000" algn="bl"/>
                </a:effectLst>
                <a:latin typeface="Comic Sans MS" panose="030F0702030302020204" pitchFamily="66" charset="0"/>
                <a:ea typeface="Cambria Math" panose="02040503050406030204" pitchFamily="18" charset="0"/>
                <a:cs typeface="+mj-cs"/>
              </a:rPr>
              <a:t>ще изучавате при нас:</a:t>
            </a:r>
            <a:endParaRPr lang="bg-BG" sz="3200" b="1" dirty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1262743" y="2509320"/>
            <a:ext cx="10554788" cy="40440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bg-BG" sz="2400" dirty="0">
                <a:solidFill>
                  <a:srgbClr val="000000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Гостоприемство в туристическата индустрия;</a:t>
            </a:r>
            <a:endParaRPr lang="bg-BG" sz="2400" dirty="0" smtClean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bg-BG" sz="2400" dirty="0">
                <a:solidFill>
                  <a:srgbClr val="000000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Здравословни и безопасни условия на труд;</a:t>
            </a:r>
            <a:endParaRPr lang="bg-BG" sz="2400" dirty="0" smtClean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bg-BG" sz="2400" dirty="0" smtClean="0">
                <a:effectLst/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Безопасност и долекарска помощ в ресторанта;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bg-BG" sz="2400" dirty="0">
                <a:solidFill>
                  <a:srgbClr val="000000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Микробиология и хигиена на храненето</a:t>
            </a:r>
            <a:r>
              <a:rPr lang="bg-BG" sz="2400" dirty="0" smtClean="0">
                <a:solidFill>
                  <a:srgbClr val="000000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bg-BG" sz="2400" dirty="0" smtClean="0">
                <a:solidFill>
                  <a:srgbClr val="000000"/>
                </a:solidFill>
                <a:effectLst/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Материалознание на хранителните продукти;</a:t>
            </a:r>
            <a:endParaRPr lang="bg-BG" sz="2400" dirty="0" smtClean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ru-RU" sz="2400" dirty="0">
                <a:solidFill>
                  <a:srgbClr val="000000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Отчетност и работа с документи;</a:t>
            </a:r>
            <a:endParaRPr lang="bg-BG" sz="2400" dirty="0" smtClean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bg-BG" sz="2400" dirty="0" smtClean="0">
                <a:effectLst/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Сервиране;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bg-BG" sz="2400" dirty="0" smtClean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Барманство;</a:t>
            </a:r>
            <a:endParaRPr lang="bg-BG" sz="2400" dirty="0" smtClean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bg-BG" sz="2400" dirty="0" smtClean="0">
                <a:effectLst/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Приготвяне и сервиране на ястия от студената кухня;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sz="2400" dirty="0" smtClean="0">
                <a:effectLst/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Учебна практика по сервиране.</a:t>
            </a:r>
            <a:endParaRPr lang="bg-BG" sz="2400" dirty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9481">
            <a:off x="133630" y="217714"/>
            <a:ext cx="2996764" cy="2169686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5744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528355" y="901337"/>
            <a:ext cx="1008452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	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bg-BG" sz="2800" kern="0" dirty="0">
              <a:solidFill>
                <a:prstClr val="black"/>
              </a:solidFill>
              <a:latin typeface="Times New Roman" pitchFamily="18" charset="0"/>
              <a:ea typeface="Cambria Math" panose="02040503050406030204" pitchFamily="18" charset="0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mbria Math" panose="02040503050406030204" pitchFamily="18" charset="0"/>
                <a:cs typeface="Times New Roman" pitchFamily="18" charset="0"/>
              </a:rPr>
              <a:t>	</a:t>
            </a:r>
            <a:r>
              <a:rPr kumimoji="0" lang="bg-BG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След завършване на първи гимназиален етап /Х клас/, учениците имат право да продължат образованието си.</a:t>
            </a:r>
            <a:r>
              <a:rPr kumimoji="0" lang="bg-BG" sz="2400" b="0" i="0" u="none" strike="noStrike" kern="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  <a:r>
              <a:rPr kumimoji="0" lang="bg-BG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Успешно завършилите получават следните документи: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 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Удостоверение за завършен първи гимназиален етап;</a:t>
            </a:r>
          </a:p>
          <a:p>
            <a:pPr marL="342900" marR="0" lvl="0" indent="-3429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bg-BG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Свидетелство за професионална квалификаця.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Cambria Math" panose="02040503050406030204" pitchFamily="18" charset="0"/>
              <a:cs typeface="Times New Roman" pitchFamily="18" charset="0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      	Придобилите първа степен на професионална квалификация по професията "Работник в заведенията за хранене и развлечения" могат да работят като работник в кухня, работник в сладкарско производство, помощник - готвач, помощник – сервитьор</a:t>
            </a:r>
            <a:r>
              <a:rPr lang="ru-RU" sz="2400" kern="0" dirty="0">
                <a:solidFill>
                  <a:prstClr val="black"/>
                </a:solidFill>
                <a:latin typeface="Comic Sans MS" panose="030F0702030302020204" pitchFamily="66" charset="0"/>
                <a:ea typeface="Cambria Math" panose="02040503050406030204" pitchFamily="18" charset="0"/>
                <a:cs typeface="Times New Roman" pitchFamily="18" charset="0"/>
              </a:rPr>
              <a:t>.</a:t>
            </a:r>
            <a:endParaRPr kumimoji="0" lang="bg-BG" sz="2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omic Sans MS" panose="030F0702030302020204" pitchFamily="66" charset="0"/>
              <a:ea typeface="Cambria Math" panose="020405030504060302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51" y="0"/>
            <a:ext cx="2994408" cy="16077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0066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61257" y="467067"/>
            <a:ext cx="11482252" cy="466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bg-BG" sz="2400" dirty="0" smtClean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Учебна </a:t>
            </a:r>
            <a:r>
              <a:rPr lang="bg-BG" sz="2400" dirty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практика по </a:t>
            </a:r>
            <a:r>
              <a:rPr lang="bg-BG" sz="2400" dirty="0" smtClean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сервиране</a:t>
            </a:r>
            <a:endParaRPr lang="bg-BG" sz="2400" dirty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89" y="1184367"/>
            <a:ext cx="10563497" cy="5306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781378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381836" y="391886"/>
            <a:ext cx="115757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 smtClean="0">
                <a:latin typeface="Comic Sans MS" panose="030F0702030302020204" pitchFamily="66" charset="0"/>
                <a:ea typeface="Cambria Math" panose="02040503050406030204" pitchFamily="18" charset="0"/>
              </a:rPr>
              <a:t>Панорама на професионалното образование и кариерното ориентиране 2023-2024 учебна година</a:t>
            </a:r>
            <a:endParaRPr lang="bg-BG" sz="2400" dirty="0">
              <a:latin typeface="Comic Sans MS" panose="030F0702030302020204" pitchFamily="66" charset="0"/>
              <a:ea typeface="Cambria Math" panose="020405030504060302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791" y="1346479"/>
            <a:ext cx="3861054" cy="51397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7938" y="1597688"/>
            <a:ext cx="7109599" cy="4487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2552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668215" y="588834"/>
            <a:ext cx="110883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 smtClean="0">
                <a:latin typeface="Comic Sans MS" panose="030F0702030302020204" pitchFamily="66" charset="0"/>
                <a:ea typeface="Cambria Math" panose="02040503050406030204" pitchFamily="18" charset="0"/>
              </a:rPr>
              <a:t>Състезание „Най-добър млад барман“</a:t>
            </a:r>
            <a:endParaRPr lang="bg-BG" sz="2400" dirty="0">
              <a:latin typeface="Comic Sans MS" panose="030F0702030302020204" pitchFamily="66" charset="0"/>
              <a:ea typeface="Cambria Math" panose="020405030504060302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609" y="1165609"/>
            <a:ext cx="10209125" cy="5285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17925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1998617" y="378823"/>
            <a:ext cx="8098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dirty="0" smtClean="0">
                <a:latin typeface="Comic Sans MS" panose="030F0702030302020204" pitchFamily="66" charset="0"/>
                <a:ea typeface="Cambria Math" panose="02040503050406030204" pitchFamily="18" charset="0"/>
              </a:rPr>
              <a:t>Състезание „Най-добър млад сладкар“</a:t>
            </a:r>
            <a:endParaRPr lang="bg-BG" sz="2800" dirty="0">
              <a:latin typeface="Comic Sans MS" panose="030F0702030302020204" pitchFamily="66" charset="0"/>
              <a:ea typeface="Cambria Math" panose="020405030504060302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3391">
            <a:off x="9568638" y="884866"/>
            <a:ext cx="2191965" cy="126487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45863">
            <a:off x="475904" y="1042905"/>
            <a:ext cx="2020550" cy="12173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833" y="1517302"/>
            <a:ext cx="8963130" cy="511461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966874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1845547" y="371789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 smtClean="0">
                <a:latin typeface="Comic Sans MS" panose="030F0702030302020204" pitchFamily="66" charset="0"/>
                <a:ea typeface="Cambria Math" panose="02040503050406030204" pitchFamily="18" charset="0"/>
              </a:rPr>
              <a:t>Ястия приготвени от нашите ученици</a:t>
            </a:r>
            <a:endParaRPr lang="bg-BG" sz="2400" dirty="0">
              <a:latin typeface="Comic Sans MS" panose="030F0702030302020204" pitchFamily="66" charset="0"/>
              <a:ea typeface="Cambria Math" panose="020405030504060302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69" y="1867951"/>
            <a:ext cx="5431256" cy="339505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483" y="2832592"/>
            <a:ext cx="5797898" cy="33950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авоъгълник с два скосени срещуположни ъгъла 5"/>
          <p:cNvSpPr/>
          <p:nvPr/>
        </p:nvSpPr>
        <p:spPr>
          <a:xfrm>
            <a:off x="1577591" y="442127"/>
            <a:ext cx="10018207" cy="1004836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omic Sans MS" panose="030F0702030302020204" pitchFamily="66" charset="0"/>
              </a:rPr>
              <a:t>Ястия приготвени от нашите ученици</a:t>
            </a:r>
            <a:endParaRPr lang="bg-BG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6512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97" y="470261"/>
            <a:ext cx="3396343" cy="4632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0"/>
            <a:ext cx="3657600" cy="40494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771" y="470261"/>
            <a:ext cx="3494858" cy="4632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821" y="4362994"/>
            <a:ext cx="3431179" cy="21814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31066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о поле 2"/>
          <p:cNvSpPr txBox="1"/>
          <p:nvPr/>
        </p:nvSpPr>
        <p:spPr>
          <a:xfrm>
            <a:off x="875211" y="444137"/>
            <a:ext cx="103980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 smtClean="0">
                <a:latin typeface="Comic Sans MS" panose="030F0702030302020204" pitchFamily="66" charset="0"/>
                <a:ea typeface="Cambria Math" panose="02040503050406030204" pitchFamily="18" charset="0"/>
              </a:rPr>
              <a:t>Производствена практика в реална работна среда</a:t>
            </a:r>
            <a:endParaRPr lang="bg-BG" sz="2400" dirty="0">
              <a:latin typeface="Comic Sans MS" panose="030F0702030302020204" pitchFamily="66" charset="0"/>
              <a:ea typeface="Cambria Math" panose="02040503050406030204" pitchFamily="18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278" y="1808703"/>
            <a:ext cx="3610080" cy="4873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575" y="1115367"/>
            <a:ext cx="3293140" cy="389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921" y="1115367"/>
            <a:ext cx="3241639" cy="389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32125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582804" y="284187"/>
            <a:ext cx="11113477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ctr">
              <a:lnSpc>
                <a:spcPct val="107000"/>
              </a:lnSpc>
              <a:spcAft>
                <a:spcPts val="800"/>
              </a:spcAft>
            </a:pPr>
            <a:r>
              <a:rPr lang="bg-BG" sz="2800" dirty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Първи стъпки в кухнята и на нашите малки </a:t>
            </a:r>
            <a:r>
              <a:rPr lang="bg-BG" sz="2800" dirty="0" smtClean="0">
                <a:latin typeface="Comic Sans MS" panose="030F0702030302020204" pitchFamily="66" charset="0"/>
                <a:ea typeface="Cambria Math" panose="02040503050406030204" pitchFamily="18" charset="0"/>
                <a:cs typeface="Times New Roman" panose="02020603050405020304" pitchFamily="18" charset="0"/>
              </a:rPr>
              <a:t>възпитаници – клуб „Бон апети“</a:t>
            </a:r>
            <a:endParaRPr lang="bg-BG" sz="2800" dirty="0">
              <a:effectLst/>
              <a:latin typeface="Comic Sans MS" panose="030F0702030302020204" pitchFamily="66" charset="0"/>
              <a:ea typeface="Cambria Math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656" y="1657978"/>
            <a:ext cx="10309609" cy="45672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095809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471749" y="391886"/>
            <a:ext cx="91004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latin typeface="Comic Sans MS" panose="030F0702030302020204" pitchFamily="66" charset="0"/>
              </a:rPr>
              <a:t>КАБИНЕТ ПО БЪЛГАРСКИ ЕЗИК И ЛИТЕРАТУРА</a:t>
            </a:r>
            <a:endParaRPr lang="bg-BG" sz="2400" b="1" dirty="0">
              <a:latin typeface="Comic Sans MS" panose="030F0702030302020204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32" y="2568986"/>
            <a:ext cx="3936273" cy="20290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" y="714155"/>
            <a:ext cx="3405052" cy="163710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3" y="1262743"/>
            <a:ext cx="7132319" cy="52164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10" y="4815813"/>
            <a:ext cx="3405052" cy="1898471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06526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776549" y="391886"/>
            <a:ext cx="8682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latin typeface="Comic Sans MS" panose="030F0702030302020204" pitchFamily="66" charset="0"/>
              </a:rPr>
              <a:t>КАБИНЕТ ПО ИСТОРИЯ И ЦИВИЛИЗАЦИИ И ФИЛОСОФИЯ</a:t>
            </a:r>
            <a:endParaRPr lang="bg-BG" sz="2000" b="1" dirty="0">
              <a:latin typeface="Comic Sans MS" panose="030F0702030302020204" pitchFamily="66" charset="0"/>
            </a:endParaRPr>
          </a:p>
        </p:txBody>
      </p:sp>
      <p:pic>
        <p:nvPicPr>
          <p:cNvPr id="7" name="Картина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74" y="949234"/>
            <a:ext cx="10389326" cy="57302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648423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584960" y="505097"/>
            <a:ext cx="8586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latin typeface="Comic Sans MS" panose="030F0702030302020204" pitchFamily="66" charset="0"/>
              </a:rPr>
              <a:t>БИБЛИОТЕКА</a:t>
            </a:r>
            <a:endParaRPr lang="bg-BG" sz="2400" b="1" dirty="0">
              <a:latin typeface="Comic Sans MS" panose="030F0702030302020204" pitchFamily="66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354" y="1062446"/>
            <a:ext cx="7019108" cy="3881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065417" cy="241875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3009"/>
            <a:ext cx="2862344" cy="30392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176" y="3026175"/>
            <a:ext cx="3764824" cy="383612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75780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77" y="975360"/>
            <a:ext cx="10058400" cy="5657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Текстово поле 2"/>
          <p:cNvSpPr txBox="1"/>
          <p:nvPr/>
        </p:nvSpPr>
        <p:spPr>
          <a:xfrm>
            <a:off x="853440" y="278674"/>
            <a:ext cx="97274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latin typeface="Comic Sans MS" panose="030F0702030302020204" pitchFamily="66" charset="0"/>
              </a:rPr>
              <a:t>РЕСУРСЕН КАБИНЕТ</a:t>
            </a:r>
            <a:endParaRPr lang="bg-BG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32319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13" y="304800"/>
            <a:ext cx="4606836" cy="34137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Текстово поле 2"/>
          <p:cNvSpPr txBox="1"/>
          <p:nvPr/>
        </p:nvSpPr>
        <p:spPr>
          <a:xfrm>
            <a:off x="2011680" y="304800"/>
            <a:ext cx="7942217" cy="374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 smtClean="0">
                <a:latin typeface="Comic Sans MS" panose="030F0702030302020204" pitchFamily="66" charset="0"/>
              </a:rPr>
              <a:t>ЕКСКУРЗИИ</a:t>
            </a:r>
            <a:endParaRPr lang="bg-BG" dirty="0">
              <a:latin typeface="Comic Sans MS" panose="030F0702030302020204" pitchFamily="66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822" y="304800"/>
            <a:ext cx="4676503" cy="316556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376" y="3100250"/>
            <a:ext cx="6043749" cy="356180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572094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047" y="838212"/>
            <a:ext cx="5495108" cy="28629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Текстово поле 4"/>
          <p:cNvSpPr txBox="1"/>
          <p:nvPr/>
        </p:nvSpPr>
        <p:spPr>
          <a:xfrm>
            <a:off x="148046" y="182880"/>
            <a:ext cx="4336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>
                <a:solidFill>
                  <a:prstClr val="black"/>
                </a:solidFill>
                <a:latin typeface="Comic Sans MS" panose="030F0702030302020204" pitchFamily="66" charset="0"/>
              </a:rPr>
              <a:t>УЧАСТИЕ В КОНКУРСИ И ПРОЕКТИ</a:t>
            </a:r>
            <a:endParaRPr lang="bg-BG" dirty="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5703" y="182881"/>
            <a:ext cx="6214498" cy="32221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6297" y="3701143"/>
            <a:ext cx="5590903" cy="29217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23" y="4075611"/>
            <a:ext cx="5155475" cy="2547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3942324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744583" y="1084217"/>
            <a:ext cx="107115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800" dirty="0" smtClean="0">
                <a:latin typeface="Comic Sans MS" panose="030F0702030302020204" pitchFamily="66" charset="0"/>
              </a:rPr>
              <a:t>ЗАПОВЯДАЙТЕ ПРИ НАС !</a:t>
            </a:r>
            <a:endParaRPr lang="bg-BG" sz="4800" dirty="0">
              <a:latin typeface="Comic Sans MS" panose="030F0702030302020204" pitchFamily="66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978" y="2007547"/>
            <a:ext cx="9010022" cy="46344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644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2025</TotalTime>
  <Words>370</Words>
  <Application>Microsoft Office PowerPoint</Application>
  <PresentationFormat>Широк екран</PresentationFormat>
  <Paragraphs>55</Paragraphs>
  <Slides>21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Comic Sans MS</vt:lpstr>
      <vt:lpstr>Monotype Corsiva</vt:lpstr>
      <vt:lpstr>Times New Roman</vt:lpstr>
      <vt:lpstr>Wingdings</vt:lpstr>
      <vt:lpstr>Тема на Office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Нашето училище</dc:title>
  <dc:creator>POWER</dc:creator>
  <cp:lastModifiedBy>2400286: ОбУ "Св.Св.Кирил и Методий" - Ръжена</cp:lastModifiedBy>
  <cp:revision>77</cp:revision>
  <dcterms:created xsi:type="dcterms:W3CDTF">2022-12-01T21:22:41Z</dcterms:created>
  <dcterms:modified xsi:type="dcterms:W3CDTF">2025-03-03T07:55:58Z</dcterms:modified>
</cp:coreProperties>
</file>